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63" r:id="rId6"/>
    <p:sldId id="259" r:id="rId7"/>
    <p:sldId id="264" r:id="rId8"/>
    <p:sldId id="265" r:id="rId9"/>
    <p:sldId id="260" r:id="rId10"/>
  </p:sldIdLst>
  <p:sldSz cx="18288000" cy="10287000"/>
  <p:notesSz cx="6858000" cy="9144000"/>
  <p:embeddedFontLst>
    <p:embeddedFont>
      <p:font typeface="Pretendard Bold" panose="020B0600000101010101" charset="-127"/>
      <p:bold r:id="rId11"/>
    </p:embeddedFont>
    <p:embeddedFont>
      <p:font typeface="Pretendard ExtraBold" panose="020B0600000101010101" charset="-127"/>
      <p:bold r:id="rId12"/>
    </p:embeddedFont>
    <p:embeddedFont>
      <p:font typeface="Pretendard Medium" panose="020B0600000101010101" charset="-127"/>
      <p:bold r:id="rId13"/>
    </p:embeddedFont>
    <p:embeddedFont>
      <p:font typeface="Pretendard Regular" panose="020B0600000101010101" charset="-127"/>
      <p:regular r:id="rId14"/>
    </p:embeddedFont>
    <p:embeddedFont>
      <p:font typeface="Pretendard SemiBold" panose="020B0600000101010101" charset="-127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F1F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482600"/>
            <a:ext cx="292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584200"/>
            <a:ext cx="292100" cy="381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685800"/>
            <a:ext cx="292100" cy="381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17462500" y="584200"/>
            <a:ext cx="292100" cy="381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2700000">
            <a:off x="17462500" y="584200"/>
            <a:ext cx="292100" cy="381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9200" y="5422900"/>
            <a:ext cx="609600" cy="6096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2019300" y="2692400"/>
            <a:ext cx="14249400" cy="1638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9200" b="0" i="0" u="none" strike="noStrike">
                <a:solidFill>
                  <a:srgbClr val="FFFFFF"/>
                </a:solidFill>
                <a:ea typeface="Pretendard Bold"/>
              </a:rPr>
              <a:t>영화리뷰앱</a:t>
            </a:r>
            <a:r>
              <a:rPr lang="en-US" sz="9200" b="0" i="0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9200" b="0" i="0" u="none" strike="noStrike">
                <a:solidFill>
                  <a:srgbClr val="FFFFFF"/>
                </a:solidFill>
                <a:ea typeface="Pretendard Bold"/>
              </a:rPr>
              <a:t>제작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413500" y="2184400"/>
            <a:ext cx="5461000" cy="5334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endParaRPr lang="en-US" sz="3000" b="0" i="0" u="none" strike="noStrike" dirty="0">
              <a:solidFill>
                <a:srgbClr val="F65B20"/>
              </a:solidFill>
              <a:latin typeface="Pretendard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2108200" y="4533900"/>
            <a:ext cx="140843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400" b="0" i="0" u="none" strike="noStrike" dirty="0">
                <a:solidFill>
                  <a:srgbClr val="FFFFFF"/>
                </a:solidFill>
                <a:ea typeface="Pretendard Medium"/>
              </a:rPr>
              <a:t>20517021 </a:t>
            </a:r>
            <a:r>
              <a:rPr lang="ko-KR" altLang="en-US" sz="2400" dirty="0">
                <a:solidFill>
                  <a:srgbClr val="FFFFFF"/>
                </a:solidFill>
                <a:ea typeface="Pretendard Medium"/>
              </a:rPr>
              <a:t>김하진</a:t>
            </a:r>
            <a:r>
              <a:rPr lang="en-US" altLang="ko-KR" sz="2400" dirty="0">
                <a:solidFill>
                  <a:srgbClr val="FFFFFF"/>
                </a:solidFill>
                <a:ea typeface="Pretendard Medium"/>
              </a:rPr>
              <a:t>, 20517058 </a:t>
            </a:r>
            <a:r>
              <a:rPr lang="ko-KR" altLang="en-US" sz="2400" dirty="0">
                <a:solidFill>
                  <a:srgbClr val="FFFFFF"/>
                </a:solidFill>
                <a:ea typeface="Pretendard Medium"/>
              </a:rPr>
              <a:t>이승헌</a:t>
            </a:r>
            <a:endParaRPr lang="ko-KR" sz="2400" b="0" i="0" u="none" strike="noStrike" dirty="0">
              <a:solidFill>
                <a:srgbClr val="FFFFFF"/>
              </a:solidFill>
              <a:ea typeface="Pretendard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482600"/>
            <a:ext cx="292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584200"/>
            <a:ext cx="292100" cy="381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685800"/>
            <a:ext cx="292100" cy="381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17462500" y="584200"/>
            <a:ext cx="292100" cy="381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2700000">
            <a:off x="17462500" y="584200"/>
            <a:ext cx="292100" cy="381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3784600"/>
            <a:ext cx="5283200" cy="254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6900" y="3784600"/>
            <a:ext cx="5283200" cy="254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17900" y="5753100"/>
            <a:ext cx="5283200" cy="254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6900" y="5753100"/>
            <a:ext cx="5283200" cy="254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3517900" y="4076700"/>
            <a:ext cx="635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>
                <a:solidFill>
                  <a:srgbClr val="F65B20"/>
                </a:solidFill>
                <a:latin typeface="Pretendard SemiBold"/>
              </a:rPr>
              <a:t>01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318000" y="4038600"/>
            <a:ext cx="44831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99600"/>
              </a:lnSpc>
            </a:pPr>
            <a:r>
              <a:rPr lang="ko-KR" sz="2400" b="0" i="0" u="none" strike="noStrike" dirty="0">
                <a:solidFill>
                  <a:srgbClr val="FFFFFF"/>
                </a:solidFill>
                <a:ea typeface="Pretendard Medium"/>
              </a:rPr>
              <a:t>프로젝트</a:t>
            </a:r>
            <a:r>
              <a:rPr lang="en-US" sz="2400" b="0" i="0" u="none" strike="noStrike" dirty="0">
                <a:solidFill>
                  <a:srgbClr val="FFFFFF"/>
                </a:solidFill>
                <a:latin typeface="Pretendard Medium"/>
              </a:rPr>
              <a:t> </a:t>
            </a:r>
            <a:r>
              <a:rPr lang="ko-KR" altLang="en-US" sz="2400" dirty="0">
                <a:solidFill>
                  <a:srgbClr val="FFFFFF"/>
                </a:solidFill>
                <a:latin typeface="Pretendard Medium"/>
                <a:ea typeface="Pretendard Medium"/>
              </a:rPr>
              <a:t>진행상황</a:t>
            </a:r>
            <a:endParaRPr lang="ko-KR" sz="2400" b="0" i="0" u="none" strike="noStrike" dirty="0">
              <a:solidFill>
                <a:srgbClr val="FFFFFF"/>
              </a:solidFill>
              <a:ea typeface="Pretendard Medium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3517900" y="6045200"/>
            <a:ext cx="635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>
                <a:solidFill>
                  <a:srgbClr val="F65B20"/>
                </a:solidFill>
                <a:latin typeface="Pretendard SemiBold"/>
              </a:rPr>
              <a:t>03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486900" y="6045200"/>
            <a:ext cx="635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 dirty="0">
                <a:solidFill>
                  <a:srgbClr val="F65B20"/>
                </a:solidFill>
                <a:latin typeface="Pretendard SemiBold"/>
              </a:rPr>
              <a:t>04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0287000" y="6007100"/>
            <a:ext cx="44831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99600"/>
              </a:lnSpc>
            </a:pPr>
            <a:endParaRPr lang="ko-KR" sz="2400" b="0" i="0" u="none" strike="noStrike" dirty="0">
              <a:solidFill>
                <a:srgbClr val="FFFFFF"/>
              </a:solidFill>
              <a:ea typeface="Pretendard Medium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9486900" y="4076700"/>
            <a:ext cx="635000" cy="4191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en-US" sz="2400" b="0" i="0" u="none" strike="noStrike">
                <a:solidFill>
                  <a:srgbClr val="F65B20"/>
                </a:solidFill>
                <a:latin typeface="Pretendard SemiBold"/>
              </a:rPr>
              <a:t>02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0287000" y="4038600"/>
            <a:ext cx="44831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99600"/>
              </a:lnSpc>
            </a:pPr>
            <a:r>
              <a:rPr lang="ko-KR" altLang="en-US" sz="2400" b="0" i="0" u="none" strike="noStrike" dirty="0">
                <a:solidFill>
                  <a:srgbClr val="FFFFFF"/>
                </a:solidFill>
                <a:ea typeface="Pretendard Medium"/>
              </a:rPr>
              <a:t>오류 개선</a:t>
            </a:r>
            <a:endParaRPr lang="ko-KR" sz="2400" b="0" i="0" u="none" strike="noStrike" dirty="0">
              <a:solidFill>
                <a:srgbClr val="FFFFFF"/>
              </a:solidFill>
              <a:ea typeface="Pretendard Medium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2044700" y="1625600"/>
            <a:ext cx="14198600" cy="12446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sz="7000" b="0" i="0" u="none" strike="noStrike" dirty="0">
                <a:solidFill>
                  <a:srgbClr val="FFFFFF"/>
                </a:solidFill>
                <a:ea typeface="Pretendard Bold"/>
              </a:rPr>
              <a:t>목차</a:t>
            </a:r>
          </a:p>
        </p:txBody>
      </p:sp>
      <p:sp>
        <p:nvSpPr>
          <p:cNvPr id="22" name="TextBox 17">
            <a:extLst>
              <a:ext uri="{FF2B5EF4-FFF2-40B4-BE49-F238E27FC236}">
                <a16:creationId xmlns:a16="http://schemas.microsoft.com/office/drawing/2014/main" id="{6E7811D4-893F-44F5-52B2-FDF20E458F63}"/>
              </a:ext>
            </a:extLst>
          </p:cNvPr>
          <p:cNvSpPr txBox="1"/>
          <p:nvPr/>
        </p:nvSpPr>
        <p:spPr>
          <a:xfrm>
            <a:off x="10287000" y="6007100"/>
            <a:ext cx="44831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99600"/>
              </a:lnSpc>
            </a:pPr>
            <a:r>
              <a:rPr lang="ko-KR" altLang="en-US" sz="2400" dirty="0">
                <a:solidFill>
                  <a:srgbClr val="FFFFFF"/>
                </a:solidFill>
                <a:ea typeface="Pretendard Medium"/>
              </a:rPr>
              <a:t>보완할 점</a:t>
            </a:r>
            <a:endParaRPr lang="ko-KR" sz="2400" b="0" i="0" u="none" strike="noStrike" dirty="0">
              <a:solidFill>
                <a:srgbClr val="FFFFFF"/>
              </a:solidFill>
              <a:ea typeface="Pretendard Medium"/>
            </a:endParaRPr>
          </a:p>
        </p:txBody>
      </p:sp>
      <p:sp>
        <p:nvSpPr>
          <p:cNvPr id="23" name="TextBox 17">
            <a:extLst>
              <a:ext uri="{FF2B5EF4-FFF2-40B4-BE49-F238E27FC236}">
                <a16:creationId xmlns:a16="http://schemas.microsoft.com/office/drawing/2014/main" id="{C4E6A5B5-8531-004F-74C1-B3C3A64379CB}"/>
              </a:ext>
            </a:extLst>
          </p:cNvPr>
          <p:cNvSpPr txBox="1"/>
          <p:nvPr/>
        </p:nvSpPr>
        <p:spPr>
          <a:xfrm>
            <a:off x="4318000" y="6007100"/>
            <a:ext cx="4483100" cy="4191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r">
              <a:lnSpc>
                <a:spcPct val="99600"/>
              </a:lnSpc>
            </a:pPr>
            <a:r>
              <a:rPr lang="en-US" altLang="ko-KR" sz="2400" dirty="0">
                <a:solidFill>
                  <a:srgbClr val="FFFFFF"/>
                </a:solidFill>
                <a:ea typeface="Pretendard Medium"/>
              </a:rPr>
              <a:t>API </a:t>
            </a:r>
            <a:r>
              <a:rPr lang="ko-KR" altLang="en-US" sz="2400" dirty="0">
                <a:solidFill>
                  <a:srgbClr val="FFFFFF"/>
                </a:solidFill>
                <a:ea typeface="Pretendard Medium"/>
              </a:rPr>
              <a:t>개발사항 </a:t>
            </a:r>
            <a:endParaRPr lang="ko-KR" sz="2400" b="0" i="0" u="none" strike="noStrike" dirty="0">
              <a:solidFill>
                <a:srgbClr val="FFFFFF"/>
              </a:solidFill>
              <a:ea typeface="Pretendard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736933-6669-EEF1-D7E2-E32C9C90CC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FA53A58-83AF-58B2-DD3F-D48E14164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54E21123-2A22-FA67-07D4-018D577F8748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BDB5BC46-94D2-D9FC-9F7F-72D4F2553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482600"/>
            <a:ext cx="292100" cy="38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A4529920-4B59-AB95-CA1F-3486462E75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584200"/>
            <a:ext cx="292100" cy="381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B4ABA4CB-2405-3FA3-600D-8450F166E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685800"/>
            <a:ext cx="292100" cy="38100"/>
          </a:xfrm>
          <a:prstGeom prst="rect">
            <a:avLst/>
          </a:prstGeom>
        </p:spPr>
      </p:pic>
      <p:grpSp>
        <p:nvGrpSpPr>
          <p:cNvPr id="7" name="Group 7">
            <a:extLst>
              <a:ext uri="{FF2B5EF4-FFF2-40B4-BE49-F238E27FC236}">
                <a16:creationId xmlns:a16="http://schemas.microsoft.com/office/drawing/2014/main" id="{1A543EC0-B432-4AED-03A8-43DFB63F5E43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8" name="Picture 8">
            <a:extLst>
              <a:ext uri="{FF2B5EF4-FFF2-40B4-BE49-F238E27FC236}">
                <a16:creationId xmlns:a16="http://schemas.microsoft.com/office/drawing/2014/main" id="{427868D6-CBA1-ABB6-2368-F2E5C5DD7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17462500" y="584200"/>
            <a:ext cx="292100" cy="381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83F36880-5A27-CB07-6C2F-2D1D81FDC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2700000">
            <a:off x="17462500" y="584200"/>
            <a:ext cx="292100" cy="38100"/>
          </a:xfrm>
          <a:prstGeom prst="rect">
            <a:avLst/>
          </a:prstGeom>
        </p:spPr>
      </p:pic>
      <p:sp>
        <p:nvSpPr>
          <p:cNvPr id="11" name="TextBox 11">
            <a:extLst>
              <a:ext uri="{FF2B5EF4-FFF2-40B4-BE49-F238E27FC236}">
                <a16:creationId xmlns:a16="http://schemas.microsoft.com/office/drawing/2014/main" id="{44D8C0B0-3576-BFE3-D67C-3524E4222B9E}"/>
              </a:ext>
            </a:extLst>
          </p:cNvPr>
          <p:cNvSpPr txBox="1"/>
          <p:nvPr/>
        </p:nvSpPr>
        <p:spPr>
          <a:xfrm>
            <a:off x="11353800" y="3663950"/>
            <a:ext cx="6769100" cy="5334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ko-KR" altLang="en-US" sz="3000" dirty="0">
                <a:solidFill>
                  <a:srgbClr val="F65B20"/>
                </a:solidFill>
                <a:ea typeface="Pretendard Bold"/>
              </a:rPr>
              <a:t>리뷰 저장 기능 완성</a:t>
            </a:r>
            <a:endParaRPr lang="ko-KR" sz="3000" b="0" i="0" u="none" strike="noStrike" dirty="0">
              <a:solidFill>
                <a:srgbClr val="F65B20"/>
              </a:solidFill>
              <a:ea typeface="Pretendard Bold"/>
            </a:endParaRP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8A1B8B9B-478A-E4D2-DB80-3DE77F71620B}"/>
              </a:ext>
            </a:extLst>
          </p:cNvPr>
          <p:cNvSpPr txBox="1"/>
          <p:nvPr/>
        </p:nvSpPr>
        <p:spPr>
          <a:xfrm>
            <a:off x="11353800" y="4185674"/>
            <a:ext cx="6375400" cy="1422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3550"/>
              </a:lnSpc>
            </a:pPr>
            <a:r>
              <a:rPr lang="en-US" altLang="ko-KR" sz="2200" b="0" i="0" u="none" strike="noStrike" dirty="0">
                <a:solidFill>
                  <a:srgbClr val="FFFFFF"/>
                </a:solidFill>
                <a:ea typeface="Pretendard Regular"/>
              </a:rPr>
              <a:t>-</a:t>
            </a:r>
            <a:r>
              <a:rPr lang="ko-KR" altLang="en-US" sz="2200" b="0" i="0" u="none" strike="noStrike" dirty="0" err="1">
                <a:solidFill>
                  <a:srgbClr val="FFFFFF"/>
                </a:solidFill>
                <a:ea typeface="Pretendard Regular"/>
              </a:rPr>
              <a:t>별점</a:t>
            </a:r>
            <a:r>
              <a:rPr lang="en-US" altLang="ko-KR" sz="2200" b="0" i="0" u="none" strike="noStrike" dirty="0">
                <a:solidFill>
                  <a:srgbClr val="FFFFFF"/>
                </a:solidFill>
                <a:ea typeface="Pretendard Regular"/>
              </a:rPr>
              <a:t>,</a:t>
            </a:r>
            <a:r>
              <a:rPr lang="ko-KR" altLang="en-US" sz="2200" b="0" i="0" u="none" strike="noStrike" dirty="0">
                <a:solidFill>
                  <a:srgbClr val="FFFFFF"/>
                </a:solidFill>
                <a:ea typeface="Pretendard Regular"/>
              </a:rPr>
              <a:t>이모티콘</a:t>
            </a:r>
            <a:r>
              <a:rPr lang="en-US" altLang="ko-KR" sz="2200" b="0" i="0" u="none" strike="noStrike" dirty="0">
                <a:solidFill>
                  <a:srgbClr val="FFFFFF"/>
                </a:solidFill>
                <a:ea typeface="Pretendard Regular"/>
              </a:rPr>
              <a:t>,</a:t>
            </a:r>
            <a:r>
              <a:rPr lang="ko-KR" altLang="en-US" sz="2200" b="0" i="0" u="none" strike="noStrike" dirty="0">
                <a:solidFill>
                  <a:srgbClr val="FFFFFF"/>
                </a:solidFill>
                <a:ea typeface="Pretendard Regular"/>
              </a:rPr>
              <a:t>리뷰작성 후 저장 누르면 저장이 됨</a:t>
            </a:r>
            <a:endParaRPr lang="ko-KR" sz="2200" b="0" i="0" u="none" strike="noStrike" dirty="0">
              <a:solidFill>
                <a:srgbClr val="FFFFFF"/>
              </a:solidFill>
              <a:ea typeface="Pretendard Regular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C697B1B7-85ED-7AB4-F9DE-4754FE4DF2EC}"/>
              </a:ext>
            </a:extLst>
          </p:cNvPr>
          <p:cNvSpPr txBox="1"/>
          <p:nvPr/>
        </p:nvSpPr>
        <p:spPr>
          <a:xfrm>
            <a:off x="1333500" y="1104900"/>
            <a:ext cx="156210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b="0" i="0" u="none" strike="noStrike" dirty="0">
                <a:solidFill>
                  <a:srgbClr val="F65B20"/>
                </a:solidFill>
                <a:ea typeface="Pretendard ExtraBold"/>
              </a:rPr>
              <a:t>진행 상황</a:t>
            </a:r>
            <a:endParaRPr lang="ko-KR" sz="5000" b="0" i="0" u="none" strike="noStrike" dirty="0">
              <a:solidFill>
                <a:srgbClr val="F65B20"/>
              </a:solidFill>
              <a:ea typeface="Pretendard ExtraBold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B54A1705-E619-2C17-1D17-16AA1F13FE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4" y="2667000"/>
            <a:ext cx="10475585" cy="689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38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482600"/>
            <a:ext cx="292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584200"/>
            <a:ext cx="292100" cy="381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685800"/>
            <a:ext cx="292100" cy="381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17462500" y="584200"/>
            <a:ext cx="292100" cy="381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2700000">
            <a:off x="17462500" y="584200"/>
            <a:ext cx="292100" cy="381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0566400" y="3695700"/>
            <a:ext cx="6769100" cy="5334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ko-KR" altLang="en-US" sz="3000" dirty="0">
                <a:solidFill>
                  <a:srgbClr val="F65B20"/>
                </a:solidFill>
                <a:ea typeface="Pretendard Bold"/>
              </a:rPr>
              <a:t>리뷰 평균 평점 시각화</a:t>
            </a:r>
            <a:endParaRPr lang="ko-KR" sz="3000" b="0" i="0" u="none" strike="noStrike" dirty="0">
              <a:solidFill>
                <a:srgbClr val="F65B20"/>
              </a:solidFill>
              <a:ea typeface="Pretendard 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0579100" y="4305300"/>
            <a:ext cx="6375400" cy="1422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3550"/>
              </a:lnSpc>
            </a:pPr>
            <a:r>
              <a:rPr lang="en-US" altLang="ko-KR" sz="2200" b="0" i="0" u="none" strike="noStrike" dirty="0">
                <a:solidFill>
                  <a:srgbClr val="FFFFFF"/>
                </a:solidFill>
                <a:ea typeface="Pretendard Regular"/>
              </a:rPr>
              <a:t>-</a:t>
            </a:r>
            <a:r>
              <a:rPr lang="ko-KR" altLang="en-US" sz="2200" dirty="0">
                <a:solidFill>
                  <a:srgbClr val="FFFFFF"/>
                </a:solidFill>
                <a:ea typeface="Pretendard Regular"/>
              </a:rPr>
              <a:t>사용자들의 리뷰평점을 시각화</a:t>
            </a:r>
            <a:endParaRPr lang="ko-KR" sz="2200" b="0" i="0" u="none" strike="noStrike" dirty="0">
              <a:solidFill>
                <a:srgbClr val="FFFFFF"/>
              </a:solidFill>
              <a:ea typeface="Pretendard Regular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333500" y="1104900"/>
            <a:ext cx="156210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b="0" i="0" u="none" strike="noStrike" dirty="0">
                <a:solidFill>
                  <a:srgbClr val="F65B20"/>
                </a:solidFill>
                <a:ea typeface="Pretendard ExtraBold"/>
              </a:rPr>
              <a:t>진행 상황</a:t>
            </a:r>
            <a:endParaRPr lang="ko-KR" sz="5000" b="0" i="0" u="none" strike="noStrike" dirty="0">
              <a:solidFill>
                <a:srgbClr val="F65B20"/>
              </a:solidFill>
              <a:ea typeface="Pretendard ExtraBold"/>
            </a:endParaRP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7DEFF262-F749-E7CB-6B6D-DAA644FE4E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828800"/>
            <a:ext cx="10026323" cy="67437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2CD454-8824-5933-0FA8-502C004BA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C908DE47-CFF0-7D40-46C1-CB74CFEB5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C7BEA391-3E7E-9050-E741-A69BC8CF496E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7AAF6742-8C6A-5520-AE61-AC91C6EE7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482600"/>
            <a:ext cx="292100" cy="38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3E9FF3A3-5BB0-1711-40EF-6288D4F64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584200"/>
            <a:ext cx="292100" cy="381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7ED19EB7-1761-0869-9825-51AAA5A58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685800"/>
            <a:ext cx="292100" cy="38100"/>
          </a:xfrm>
          <a:prstGeom prst="rect">
            <a:avLst/>
          </a:prstGeom>
        </p:spPr>
      </p:pic>
      <p:grpSp>
        <p:nvGrpSpPr>
          <p:cNvPr id="7" name="Group 7">
            <a:extLst>
              <a:ext uri="{FF2B5EF4-FFF2-40B4-BE49-F238E27FC236}">
                <a16:creationId xmlns:a16="http://schemas.microsoft.com/office/drawing/2014/main" id="{8BF6BA60-29F7-44B7-113E-18E3CFE58675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8" name="Picture 8">
            <a:extLst>
              <a:ext uri="{FF2B5EF4-FFF2-40B4-BE49-F238E27FC236}">
                <a16:creationId xmlns:a16="http://schemas.microsoft.com/office/drawing/2014/main" id="{5EB6EE67-EBE6-22E7-A456-181FFDC45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17462500" y="584200"/>
            <a:ext cx="292100" cy="381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C46F08D1-A509-E414-0594-8E0987EDE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2700000">
            <a:off x="17462500" y="584200"/>
            <a:ext cx="292100" cy="38100"/>
          </a:xfrm>
          <a:prstGeom prst="rect">
            <a:avLst/>
          </a:prstGeom>
        </p:spPr>
      </p:pic>
      <p:sp>
        <p:nvSpPr>
          <p:cNvPr id="11" name="TextBox 11">
            <a:extLst>
              <a:ext uri="{FF2B5EF4-FFF2-40B4-BE49-F238E27FC236}">
                <a16:creationId xmlns:a16="http://schemas.microsoft.com/office/drawing/2014/main" id="{53EAA27F-7F0D-75B0-A178-0708F4CDFCEE}"/>
              </a:ext>
            </a:extLst>
          </p:cNvPr>
          <p:cNvSpPr txBox="1"/>
          <p:nvPr/>
        </p:nvSpPr>
        <p:spPr>
          <a:xfrm>
            <a:off x="10566400" y="3695700"/>
            <a:ext cx="6769100" cy="5334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ko-KR" altLang="en-US" sz="3000" b="0" i="0" u="none" strike="noStrike" dirty="0">
                <a:solidFill>
                  <a:srgbClr val="F65B20"/>
                </a:solidFill>
                <a:ea typeface="Pretendard Bold"/>
              </a:rPr>
              <a:t>리뷰 </a:t>
            </a:r>
            <a:r>
              <a:rPr lang="en-US" altLang="ko-KR" sz="3000" b="0" i="0" u="none" strike="noStrike" dirty="0">
                <a:solidFill>
                  <a:srgbClr val="F65B20"/>
                </a:solidFill>
                <a:ea typeface="Pretendard Bold"/>
              </a:rPr>
              <a:t>“</a:t>
            </a:r>
            <a:r>
              <a:rPr lang="ko-KR" altLang="en-US" sz="3000" b="0" i="0" u="none" strike="noStrike" dirty="0" err="1">
                <a:solidFill>
                  <a:srgbClr val="F65B20"/>
                </a:solidFill>
                <a:ea typeface="Pretendard Bold"/>
              </a:rPr>
              <a:t>더보기</a:t>
            </a:r>
            <a:r>
              <a:rPr lang="en-US" altLang="ko-KR" sz="3000" b="0" i="0" u="none" strike="noStrike" dirty="0">
                <a:solidFill>
                  <a:srgbClr val="F65B20"/>
                </a:solidFill>
                <a:ea typeface="Pretendard Bold"/>
              </a:rPr>
              <a:t>“, “</a:t>
            </a:r>
            <a:r>
              <a:rPr lang="ko-KR" altLang="en-US" sz="3000" b="0" i="0" u="none" strike="noStrike" dirty="0">
                <a:solidFill>
                  <a:srgbClr val="F65B20"/>
                </a:solidFill>
                <a:ea typeface="Pretendard Bold"/>
              </a:rPr>
              <a:t>접기</a:t>
            </a:r>
            <a:r>
              <a:rPr lang="en-US" altLang="ko-KR" sz="3000" b="0" i="0" u="none" strike="noStrike" dirty="0">
                <a:solidFill>
                  <a:srgbClr val="F65B20"/>
                </a:solidFill>
                <a:ea typeface="Pretendard Bold"/>
              </a:rPr>
              <a:t>”  </a:t>
            </a:r>
            <a:r>
              <a:rPr lang="ko-KR" altLang="en-US" sz="3000" b="0" i="0" u="none" strike="noStrike" dirty="0">
                <a:solidFill>
                  <a:srgbClr val="F65B20"/>
                </a:solidFill>
                <a:ea typeface="Pretendard Bold"/>
              </a:rPr>
              <a:t>기능 도입</a:t>
            </a:r>
            <a:endParaRPr lang="ko-KR" sz="3000" b="0" i="0" u="none" strike="noStrike" dirty="0">
              <a:solidFill>
                <a:srgbClr val="F65B20"/>
              </a:solidFill>
              <a:ea typeface="Pretendard Bold"/>
            </a:endParaRP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CA58B0AB-A193-59D7-4ECD-8962813F370E}"/>
              </a:ext>
            </a:extLst>
          </p:cNvPr>
          <p:cNvSpPr txBox="1"/>
          <p:nvPr/>
        </p:nvSpPr>
        <p:spPr>
          <a:xfrm>
            <a:off x="10579100" y="4305300"/>
            <a:ext cx="6375400" cy="2286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3550"/>
              </a:lnSpc>
            </a:pPr>
            <a:r>
              <a:rPr lang="en-US" altLang="ko-KR" sz="2200" b="0" i="0" u="none" strike="noStrike" dirty="0">
                <a:solidFill>
                  <a:srgbClr val="FFFFFF"/>
                </a:solidFill>
                <a:ea typeface="Pretendard Regular"/>
              </a:rPr>
              <a:t>-</a:t>
            </a:r>
            <a:r>
              <a:rPr lang="ko-KR" altLang="en-US" sz="2200" dirty="0">
                <a:solidFill>
                  <a:srgbClr val="FFFFFF"/>
                </a:solidFill>
                <a:ea typeface="Pretendard Regular"/>
              </a:rPr>
              <a:t>화면에는 대표리뷰</a:t>
            </a:r>
            <a:r>
              <a:rPr lang="en-US" altLang="ko-KR" sz="2200" dirty="0">
                <a:solidFill>
                  <a:srgbClr val="FFFFFF"/>
                </a:solidFill>
                <a:ea typeface="Pretendard Regular"/>
              </a:rPr>
              <a:t>3</a:t>
            </a:r>
            <a:r>
              <a:rPr lang="ko-KR" altLang="en-US" sz="2200" dirty="0">
                <a:solidFill>
                  <a:srgbClr val="FFFFFF"/>
                </a:solidFill>
                <a:ea typeface="Pretendard Regular"/>
              </a:rPr>
              <a:t>개만 보여지고 </a:t>
            </a:r>
            <a:r>
              <a:rPr lang="en-US" altLang="ko-KR" sz="2200" dirty="0">
                <a:solidFill>
                  <a:srgbClr val="FFFFFF"/>
                </a:solidFill>
                <a:ea typeface="Pretendard Regular"/>
              </a:rPr>
              <a:t>“</a:t>
            </a:r>
            <a:r>
              <a:rPr lang="ko-KR" altLang="en-US" sz="2200" dirty="0" err="1">
                <a:solidFill>
                  <a:srgbClr val="FFFFFF"/>
                </a:solidFill>
                <a:ea typeface="Pretendard Regular"/>
              </a:rPr>
              <a:t>더보기</a:t>
            </a:r>
            <a:r>
              <a:rPr lang="en-US" altLang="ko-KR" sz="2200" dirty="0">
                <a:solidFill>
                  <a:srgbClr val="FFFFFF"/>
                </a:solidFill>
                <a:ea typeface="Pretendard Regular"/>
              </a:rPr>
              <a:t>“ </a:t>
            </a:r>
            <a:r>
              <a:rPr lang="ko-KR" altLang="en-US" sz="2200" dirty="0">
                <a:solidFill>
                  <a:srgbClr val="FFFFFF"/>
                </a:solidFill>
                <a:ea typeface="Pretendard Regular"/>
              </a:rPr>
              <a:t>클릭 시 모든 리뷰가 </a:t>
            </a:r>
            <a:r>
              <a:rPr lang="ko-KR" altLang="en-US" sz="2200" dirty="0" err="1">
                <a:solidFill>
                  <a:srgbClr val="FFFFFF"/>
                </a:solidFill>
                <a:ea typeface="Pretendard Regular"/>
              </a:rPr>
              <a:t>보여짐</a:t>
            </a:r>
            <a:r>
              <a:rPr lang="en-US" altLang="ko-KR" sz="2200" dirty="0">
                <a:solidFill>
                  <a:srgbClr val="FFFFFF"/>
                </a:solidFill>
                <a:ea typeface="Pretendard Regular"/>
              </a:rPr>
              <a:t>. </a:t>
            </a:r>
            <a:endParaRPr lang="ko-KR" sz="2200" b="0" i="0" u="none" strike="noStrike" dirty="0">
              <a:solidFill>
                <a:srgbClr val="FFFFFF"/>
              </a:solidFill>
              <a:ea typeface="Pretendard Regular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4E802D05-8D17-CB51-4536-038BD3EE9CB8}"/>
              </a:ext>
            </a:extLst>
          </p:cNvPr>
          <p:cNvSpPr txBox="1"/>
          <p:nvPr/>
        </p:nvSpPr>
        <p:spPr>
          <a:xfrm>
            <a:off x="1333500" y="1104900"/>
            <a:ext cx="156210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b="0" i="0" u="none" strike="noStrike" dirty="0">
                <a:solidFill>
                  <a:srgbClr val="F65B20"/>
                </a:solidFill>
                <a:ea typeface="Pretendard ExtraBold"/>
              </a:rPr>
              <a:t>진행 상황</a:t>
            </a:r>
            <a:endParaRPr lang="ko-KR" sz="5000" b="0" i="0" u="none" strike="noStrike" dirty="0">
              <a:solidFill>
                <a:srgbClr val="F65B20"/>
              </a:solidFill>
              <a:ea typeface="Pretendard ExtraBold"/>
            </a:endParaRP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75383B1E-7E20-3DD5-857B-D4677C759C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581" y="2330851"/>
            <a:ext cx="8382000" cy="275723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1EC1C0C-4BDF-106F-61BB-7A8C60FF93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5425038"/>
            <a:ext cx="7388072" cy="345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020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482600"/>
            <a:ext cx="292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584200"/>
            <a:ext cx="292100" cy="381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685800"/>
            <a:ext cx="292100" cy="381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17462500" y="584200"/>
            <a:ext cx="292100" cy="381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2700000">
            <a:off x="17462500" y="584200"/>
            <a:ext cx="292100" cy="381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3632809" y="4229100"/>
            <a:ext cx="9053186" cy="4953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99600"/>
              </a:lnSpc>
            </a:pPr>
            <a:r>
              <a:rPr lang="ko-KR" altLang="en-US" sz="2800" dirty="0">
                <a:solidFill>
                  <a:srgbClr val="F65B20"/>
                </a:solidFill>
                <a:latin typeface="Pretendard Bold"/>
                <a:ea typeface="Pretendard Bold"/>
              </a:rPr>
              <a:t>리뷰 호출 오류</a:t>
            </a:r>
            <a:endParaRPr lang="ko-KR" sz="2800" b="0" i="0" u="none" strike="noStrike" dirty="0">
              <a:solidFill>
                <a:srgbClr val="F65B20"/>
              </a:solidFill>
              <a:ea typeface="Pretendard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3657600" y="4902200"/>
            <a:ext cx="8991600" cy="3594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marL="342900" lvl="0" indent="-342900" algn="l">
              <a:lnSpc>
                <a:spcPct val="99600"/>
              </a:lnSpc>
              <a:buFontTx/>
              <a:buChar char="-"/>
            </a:pPr>
            <a:r>
              <a:rPr lang="ko-KR" altLang="en-US" sz="2800" dirty="0">
                <a:solidFill>
                  <a:srgbClr val="C2C2C2"/>
                </a:solidFill>
                <a:latin typeface="Pretendard Medium"/>
                <a:ea typeface="Pretendard Medium"/>
              </a:rPr>
              <a:t>리뷰가 저장되었으나 화면에는 </a:t>
            </a:r>
            <a:r>
              <a:rPr lang="ko-KR" altLang="en-US" sz="2800" dirty="0" err="1">
                <a:solidFill>
                  <a:srgbClr val="C2C2C2"/>
                </a:solidFill>
                <a:latin typeface="Pretendard Medium"/>
                <a:ea typeface="Pretendard Medium"/>
              </a:rPr>
              <a:t>안뜨는</a:t>
            </a:r>
            <a:r>
              <a:rPr lang="ko-KR" altLang="en-US" sz="2800" dirty="0">
                <a:solidFill>
                  <a:srgbClr val="C2C2C2"/>
                </a:solidFill>
                <a:latin typeface="Pretendard Medium"/>
                <a:ea typeface="Pretendard Medium"/>
              </a:rPr>
              <a:t> 경우</a:t>
            </a:r>
            <a:endParaRPr lang="en-US" altLang="ko-KR" sz="2800" dirty="0">
              <a:solidFill>
                <a:srgbClr val="C2C2C2"/>
              </a:solidFill>
              <a:latin typeface="Pretendard Medium"/>
              <a:ea typeface="Pretendard Medium"/>
            </a:endParaRPr>
          </a:p>
          <a:p>
            <a:pPr marL="342900" lvl="0" indent="-342900" algn="l">
              <a:lnSpc>
                <a:spcPct val="99600"/>
              </a:lnSpc>
              <a:buFontTx/>
              <a:buChar char="-"/>
            </a:pPr>
            <a:endParaRPr lang="en-US" altLang="ko-KR" sz="2800" b="0" i="0" u="none" strike="noStrike" dirty="0">
              <a:solidFill>
                <a:srgbClr val="C2C2C2"/>
              </a:solidFill>
              <a:latin typeface="Pretendard Medium"/>
              <a:ea typeface="Pretendard Medium"/>
            </a:endParaRPr>
          </a:p>
          <a:p>
            <a:pPr lvl="0" algn="l">
              <a:lnSpc>
                <a:spcPct val="99600"/>
              </a:lnSpc>
            </a:pPr>
            <a:r>
              <a:rPr lang="en-US" altLang="ko-KR" sz="2800" b="0" i="0" u="none" strike="noStrike" dirty="0">
                <a:solidFill>
                  <a:srgbClr val="C2C2C2"/>
                </a:solidFill>
                <a:latin typeface="Pretendard Medium"/>
                <a:ea typeface="Pretendard Medium"/>
              </a:rPr>
              <a:t>-&gt; </a:t>
            </a:r>
            <a:r>
              <a:rPr lang="ko-KR" altLang="en-US" sz="2800" b="0" i="0" u="none" strike="noStrike" dirty="0">
                <a:solidFill>
                  <a:srgbClr val="C2C2C2"/>
                </a:solidFill>
                <a:latin typeface="Pretendard Medium"/>
                <a:ea typeface="Pretendard Medium"/>
              </a:rPr>
              <a:t>내부에 저장된 </a:t>
            </a:r>
            <a:r>
              <a:rPr lang="en-US" altLang="ko-KR" sz="2800" b="0" i="0" u="none" strike="noStrike" dirty="0">
                <a:solidFill>
                  <a:srgbClr val="C2C2C2"/>
                </a:solidFill>
                <a:latin typeface="Pretendard Medium"/>
                <a:ea typeface="Pretendard Medium"/>
              </a:rPr>
              <a:t>DB ID</a:t>
            </a:r>
            <a:r>
              <a:rPr lang="ko-KR" altLang="en-US" sz="2800" b="0" i="0" u="none" strike="noStrike" dirty="0">
                <a:solidFill>
                  <a:srgbClr val="C2C2C2"/>
                </a:solidFill>
                <a:latin typeface="Pretendard Medium"/>
                <a:ea typeface="Pretendard Medium"/>
              </a:rPr>
              <a:t>와 </a:t>
            </a:r>
            <a:r>
              <a:rPr lang="en-US" altLang="ko-KR" sz="2800" b="0" i="0" u="none" strike="noStrike" dirty="0">
                <a:solidFill>
                  <a:srgbClr val="C2C2C2"/>
                </a:solidFill>
                <a:latin typeface="Pretendard Medium"/>
                <a:ea typeface="Pretendard Medium"/>
              </a:rPr>
              <a:t>TMDB</a:t>
            </a:r>
            <a:r>
              <a:rPr lang="ko-KR" altLang="en-US" sz="2800" b="0" i="0" u="none" strike="noStrike" dirty="0">
                <a:solidFill>
                  <a:srgbClr val="C2C2C2"/>
                </a:solidFill>
                <a:latin typeface="Pretendard Medium"/>
                <a:ea typeface="Pretendard Medium"/>
              </a:rPr>
              <a:t>의 고유 </a:t>
            </a:r>
            <a:r>
              <a:rPr lang="ko-KR" altLang="en-US" sz="2800" dirty="0">
                <a:solidFill>
                  <a:srgbClr val="C2C2C2"/>
                </a:solidFill>
                <a:latin typeface="Pretendard Medium"/>
                <a:ea typeface="Pretendard Medium"/>
              </a:rPr>
              <a:t>영화</a:t>
            </a:r>
            <a:r>
              <a:rPr lang="en-US" altLang="ko-KR" sz="2800" b="0" i="0" u="none" strike="noStrike" dirty="0">
                <a:solidFill>
                  <a:srgbClr val="C2C2C2"/>
                </a:solidFill>
                <a:latin typeface="Pretendard Medium"/>
                <a:ea typeface="Pretendard Medium"/>
              </a:rPr>
              <a:t>ID</a:t>
            </a:r>
            <a:r>
              <a:rPr lang="ko-KR" altLang="en-US" sz="2800" b="0" i="0" u="none" strike="noStrike" dirty="0">
                <a:solidFill>
                  <a:srgbClr val="C2C2C2"/>
                </a:solidFill>
                <a:latin typeface="Pretendard Medium"/>
                <a:ea typeface="Pretendard Medium"/>
              </a:rPr>
              <a:t>를 혼동하여 잘못 사용하고 있었기에 </a:t>
            </a:r>
            <a:r>
              <a:rPr lang="en-US" altLang="ko-KR" sz="2800" dirty="0" err="1">
                <a:solidFill>
                  <a:srgbClr val="C2C2C2"/>
                </a:solidFill>
                <a:latin typeface="Pretendard Medium"/>
                <a:ea typeface="Pretendard Medium"/>
              </a:rPr>
              <a:t>tmdb</a:t>
            </a:r>
            <a:r>
              <a:rPr lang="ko-KR" altLang="en-US" sz="2800" dirty="0">
                <a:solidFill>
                  <a:srgbClr val="C2C2C2"/>
                </a:solidFill>
                <a:latin typeface="Pretendard Medium"/>
                <a:ea typeface="Pretendard Medium"/>
              </a:rPr>
              <a:t>의 고유 </a:t>
            </a:r>
            <a:r>
              <a:rPr lang="en-US" altLang="ko-KR" sz="2800" dirty="0">
                <a:solidFill>
                  <a:srgbClr val="C2C2C2"/>
                </a:solidFill>
                <a:latin typeface="Pretendard Medium"/>
                <a:ea typeface="Pretendard Medium"/>
              </a:rPr>
              <a:t>ID</a:t>
            </a:r>
            <a:r>
              <a:rPr lang="ko-KR" altLang="en-US" sz="2800" dirty="0">
                <a:solidFill>
                  <a:srgbClr val="C2C2C2"/>
                </a:solidFill>
                <a:latin typeface="Pretendard Medium"/>
                <a:ea typeface="Pretendard Medium"/>
              </a:rPr>
              <a:t>로 통일하여 해결</a:t>
            </a:r>
            <a:endParaRPr lang="ko-KR" sz="2800" b="0" i="0" u="none" strike="noStrike" dirty="0">
              <a:solidFill>
                <a:srgbClr val="C2C2C2"/>
              </a:solidFill>
              <a:ea typeface="Pretendard Medium"/>
            </a:endParaRPr>
          </a:p>
          <a:p>
            <a:pPr lvl="0" algn="l">
              <a:lnSpc>
                <a:spcPct val="99600"/>
              </a:lnSpc>
            </a:pPr>
            <a:endParaRPr lang="ko-KR" sz="2800" b="0" i="0" u="none" strike="noStrike" dirty="0">
              <a:solidFill>
                <a:srgbClr val="C2C2C2"/>
              </a:solidFill>
              <a:ea typeface="Pretendard Medium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1333500" y="1104900"/>
            <a:ext cx="156210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b="0" i="0" u="none" strike="noStrike" dirty="0">
                <a:solidFill>
                  <a:srgbClr val="F65B20"/>
                </a:solidFill>
                <a:ea typeface="Pretendard ExtraBold"/>
              </a:rPr>
              <a:t>오류 개선</a:t>
            </a:r>
            <a:endParaRPr lang="ko-KR" sz="5000" b="0" i="0" u="none" strike="noStrike" dirty="0">
              <a:solidFill>
                <a:srgbClr val="F65B20"/>
              </a:solidFill>
              <a:ea typeface="Pretendard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6B77C-CBCC-9270-5663-2E719710A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B1306C5D-E4B9-AB58-7326-FC51A2AD2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" y="-25908"/>
            <a:ext cx="18288000" cy="10287000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A65AAB7C-C296-CF7E-476F-44C8037897FD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8F4BCB09-54C9-0684-F932-6CB3220B32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482600"/>
            <a:ext cx="292100" cy="38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B39997BB-6367-5C98-86E2-238D7F6C7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584200"/>
            <a:ext cx="292100" cy="381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6FB316BA-CB30-97C9-CF0C-49DCB1CB81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685800"/>
            <a:ext cx="292100" cy="38100"/>
          </a:xfrm>
          <a:prstGeom prst="rect">
            <a:avLst/>
          </a:prstGeom>
        </p:spPr>
      </p:pic>
      <p:grpSp>
        <p:nvGrpSpPr>
          <p:cNvPr id="7" name="Group 7">
            <a:extLst>
              <a:ext uri="{FF2B5EF4-FFF2-40B4-BE49-F238E27FC236}">
                <a16:creationId xmlns:a16="http://schemas.microsoft.com/office/drawing/2014/main" id="{A6F41B94-0600-76CA-8DBF-A620CBE5BA11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8" name="Picture 8">
            <a:extLst>
              <a:ext uri="{FF2B5EF4-FFF2-40B4-BE49-F238E27FC236}">
                <a16:creationId xmlns:a16="http://schemas.microsoft.com/office/drawing/2014/main" id="{EEC93CF5-1323-9D99-9676-6375C2872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17462500" y="584200"/>
            <a:ext cx="292100" cy="381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0D362812-EAF7-39E6-A3BB-690397BE82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2700000">
            <a:off x="17462500" y="584200"/>
            <a:ext cx="292100" cy="38100"/>
          </a:xfrm>
          <a:prstGeom prst="rect">
            <a:avLst/>
          </a:prstGeom>
        </p:spPr>
      </p:pic>
      <p:sp>
        <p:nvSpPr>
          <p:cNvPr id="12" name="TextBox 12">
            <a:extLst>
              <a:ext uri="{FF2B5EF4-FFF2-40B4-BE49-F238E27FC236}">
                <a16:creationId xmlns:a16="http://schemas.microsoft.com/office/drawing/2014/main" id="{D95848A5-4521-7776-C82F-9DA4761DA9A6}"/>
              </a:ext>
            </a:extLst>
          </p:cNvPr>
          <p:cNvSpPr txBox="1"/>
          <p:nvPr/>
        </p:nvSpPr>
        <p:spPr>
          <a:xfrm>
            <a:off x="1600200" y="2324100"/>
            <a:ext cx="15354300" cy="716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3550"/>
              </a:lnSpc>
            </a:pPr>
            <a:r>
              <a:rPr lang="en-US" altLang="ko-KR" sz="2200" dirty="0">
                <a:solidFill>
                  <a:srgbClr val="FFFFFF"/>
                </a:solidFill>
                <a:ea typeface="Pretendard Regular"/>
              </a:rPr>
              <a:t> </a:t>
            </a:r>
            <a:endParaRPr lang="ko-KR" sz="2200" b="0" i="0" u="none" strike="noStrike" dirty="0">
              <a:solidFill>
                <a:srgbClr val="FFFFFF"/>
              </a:solidFill>
              <a:ea typeface="Pretendard Regular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3B4B78E3-436B-FE3C-AE09-FAFB85618E31}"/>
              </a:ext>
            </a:extLst>
          </p:cNvPr>
          <p:cNvSpPr txBox="1"/>
          <p:nvPr/>
        </p:nvSpPr>
        <p:spPr>
          <a:xfrm>
            <a:off x="1333500" y="1104900"/>
            <a:ext cx="156210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dirty="0">
                <a:solidFill>
                  <a:srgbClr val="F65B20"/>
                </a:solidFill>
                <a:ea typeface="Pretendard ExtraBold"/>
              </a:rPr>
              <a:t>현재 구현된 </a:t>
            </a:r>
            <a:r>
              <a:rPr lang="en-US" altLang="ko-KR" sz="5000" dirty="0">
                <a:solidFill>
                  <a:srgbClr val="F65B20"/>
                </a:solidFill>
                <a:ea typeface="Pretendard ExtraBold"/>
              </a:rPr>
              <a:t>API</a:t>
            </a:r>
            <a:endParaRPr lang="ko-KR" sz="5000" b="0" i="0" u="none" strike="noStrike" dirty="0">
              <a:solidFill>
                <a:srgbClr val="F65B20"/>
              </a:solidFill>
              <a:ea typeface="Pretendard ExtraBold"/>
            </a:endParaRPr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19C8D1DA-E503-D306-D709-2596455734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0174578"/>
              </p:ext>
            </p:extLst>
          </p:nvPr>
        </p:nvGraphicFramePr>
        <p:xfrm>
          <a:off x="1600200" y="2552698"/>
          <a:ext cx="14337792" cy="5468260"/>
        </p:xfrm>
        <a:graphic>
          <a:graphicData uri="http://schemas.openxmlformats.org/drawingml/2006/table">
            <a:tbl>
              <a:tblPr/>
              <a:tblGrid>
                <a:gridCol w="4505078">
                  <a:extLst>
                    <a:ext uri="{9D8B030D-6E8A-4147-A177-3AD203B41FA5}">
                      <a16:colId xmlns:a16="http://schemas.microsoft.com/office/drawing/2014/main" val="1541493088"/>
                    </a:ext>
                  </a:extLst>
                </a:gridCol>
                <a:gridCol w="4916357">
                  <a:extLst>
                    <a:ext uri="{9D8B030D-6E8A-4147-A177-3AD203B41FA5}">
                      <a16:colId xmlns:a16="http://schemas.microsoft.com/office/drawing/2014/main" val="3642145078"/>
                    </a:ext>
                  </a:extLst>
                </a:gridCol>
                <a:gridCol w="4916357">
                  <a:extLst>
                    <a:ext uri="{9D8B030D-6E8A-4147-A177-3AD203B41FA5}">
                      <a16:colId xmlns:a16="http://schemas.microsoft.com/office/drawing/2014/main" val="250437581"/>
                    </a:ext>
                  </a:extLst>
                </a:gridCol>
              </a:tblGrid>
              <a:tr h="638629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기능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Method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URL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2326481"/>
                  </a:ext>
                </a:extLst>
              </a:tr>
              <a:tr h="638629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영화 등록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POST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/api/movies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085040"/>
                  </a:ext>
                </a:extLst>
              </a:tr>
              <a:tr h="638629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리뷰 작성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POST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api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/reviews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9404682"/>
                  </a:ext>
                </a:extLst>
              </a:tr>
              <a:tr h="903515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리뷰 조회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GET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/api/reviews/tmdb/:tmdb_id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4309543"/>
                  </a:ext>
                </a:extLst>
              </a:tr>
              <a:tr h="852715">
                <a:tc>
                  <a:txBody>
                    <a:bodyPr/>
                    <a:lstStyle/>
                    <a:p>
                      <a:r>
                        <a:rPr lang="ko-KR" altLang="en-US" sz="2400">
                          <a:solidFill>
                            <a:schemeClr val="bg1"/>
                          </a:solidFill>
                        </a:rPr>
                        <a:t>별점 통계 조회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GET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api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/reviews/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tmdb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/: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tmdb_id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/rating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6044368"/>
                  </a:ext>
                </a:extLst>
              </a:tr>
              <a:tr h="518885">
                <a:tc gridSpan="3">
                  <a:txBody>
                    <a:bodyPr/>
                    <a:lstStyle/>
                    <a:p>
                      <a:endParaRPr lang="ko-KR" alt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24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9815061"/>
                  </a:ext>
                </a:extLst>
              </a:tr>
              <a:tr h="638629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회원가입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1"/>
                          </a:solidFill>
                        </a:rPr>
                        <a:t>POST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api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/register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3335142"/>
                  </a:ext>
                </a:extLst>
              </a:tr>
              <a:tr h="638629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로그인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POST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en-US" sz="2400" dirty="0" err="1">
                          <a:solidFill>
                            <a:schemeClr val="bg1"/>
                          </a:solidFill>
                        </a:rPr>
                        <a:t>api</a:t>
                      </a:r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/login (JWT </a:t>
                      </a:r>
                      <a:r>
                        <a:rPr lang="ko-KR" altLang="en-US" sz="2400" dirty="0">
                          <a:solidFill>
                            <a:schemeClr val="bg1"/>
                          </a:solidFill>
                        </a:rPr>
                        <a:t>미적용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92328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0898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464D8B-8F7D-6EBE-1D4A-91B4BA33ED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99EA6D0-EF99-1F78-E033-4EBC6AFAF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525"/>
            <a:ext cx="18288000" cy="10287000"/>
          </a:xfrm>
          <a:prstGeom prst="rect">
            <a:avLst/>
          </a:prstGeom>
        </p:spPr>
      </p:pic>
      <p:grpSp>
        <p:nvGrpSpPr>
          <p:cNvPr id="3" name="Group 3">
            <a:extLst>
              <a:ext uri="{FF2B5EF4-FFF2-40B4-BE49-F238E27FC236}">
                <a16:creationId xmlns:a16="http://schemas.microsoft.com/office/drawing/2014/main" id="{FEF7C40D-2F22-CAC3-0F18-C8512E1D8028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>
            <a:extLst>
              <a:ext uri="{FF2B5EF4-FFF2-40B4-BE49-F238E27FC236}">
                <a16:creationId xmlns:a16="http://schemas.microsoft.com/office/drawing/2014/main" id="{0B90C2DC-23BB-F0B7-F7BD-15AC35CAD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482600"/>
            <a:ext cx="292100" cy="38100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E2E80AAF-5D15-6973-C9D6-0E3747BFFA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584200"/>
            <a:ext cx="292100" cy="381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344BDACB-B2B3-1FD4-0380-CDBDD0987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685800"/>
            <a:ext cx="292100" cy="38100"/>
          </a:xfrm>
          <a:prstGeom prst="rect">
            <a:avLst/>
          </a:prstGeom>
        </p:spPr>
      </p:pic>
      <p:grpSp>
        <p:nvGrpSpPr>
          <p:cNvPr id="7" name="Group 7">
            <a:extLst>
              <a:ext uri="{FF2B5EF4-FFF2-40B4-BE49-F238E27FC236}">
                <a16:creationId xmlns:a16="http://schemas.microsoft.com/office/drawing/2014/main" id="{F8F5CEBA-E224-6040-B269-A160E857B5D3}"/>
              </a:ext>
            </a:extLst>
          </p:cNvPr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8" name="Picture 8">
            <a:extLst>
              <a:ext uri="{FF2B5EF4-FFF2-40B4-BE49-F238E27FC236}">
                <a16:creationId xmlns:a16="http://schemas.microsoft.com/office/drawing/2014/main" id="{5CD1CAE8-1D67-7255-AB2C-0A737A1F93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17462500" y="584200"/>
            <a:ext cx="292100" cy="38100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CD3D52D3-D38B-A376-F8EE-27124358B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2700000">
            <a:off x="17462500" y="584200"/>
            <a:ext cx="292100" cy="38100"/>
          </a:xfrm>
          <a:prstGeom prst="rect">
            <a:avLst/>
          </a:prstGeom>
        </p:spPr>
      </p:pic>
      <p:sp>
        <p:nvSpPr>
          <p:cNvPr id="12" name="TextBox 12">
            <a:extLst>
              <a:ext uri="{FF2B5EF4-FFF2-40B4-BE49-F238E27FC236}">
                <a16:creationId xmlns:a16="http://schemas.microsoft.com/office/drawing/2014/main" id="{EE43C2C4-DDF2-063B-0BFC-122AA4071109}"/>
              </a:ext>
            </a:extLst>
          </p:cNvPr>
          <p:cNvSpPr txBox="1"/>
          <p:nvPr/>
        </p:nvSpPr>
        <p:spPr>
          <a:xfrm>
            <a:off x="1600200" y="2324100"/>
            <a:ext cx="15354300" cy="7162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53550"/>
              </a:lnSpc>
            </a:pPr>
            <a:r>
              <a:rPr lang="en-US" altLang="ko-KR" sz="2200" dirty="0">
                <a:solidFill>
                  <a:srgbClr val="FFFFFF"/>
                </a:solidFill>
                <a:ea typeface="Pretendard Regular"/>
              </a:rPr>
              <a:t> </a:t>
            </a:r>
            <a:endParaRPr lang="ko-KR" sz="2200" b="0" i="0" u="none" strike="noStrike" dirty="0">
              <a:solidFill>
                <a:srgbClr val="FFFFFF"/>
              </a:solidFill>
              <a:ea typeface="Pretendard Regular"/>
            </a:endParaRPr>
          </a:p>
        </p:txBody>
      </p:sp>
      <p:sp>
        <p:nvSpPr>
          <p:cNvPr id="13" name="TextBox 13">
            <a:extLst>
              <a:ext uri="{FF2B5EF4-FFF2-40B4-BE49-F238E27FC236}">
                <a16:creationId xmlns:a16="http://schemas.microsoft.com/office/drawing/2014/main" id="{596987D6-63F4-CFA5-1B37-017B48A4D78F}"/>
              </a:ext>
            </a:extLst>
          </p:cNvPr>
          <p:cNvSpPr txBox="1"/>
          <p:nvPr/>
        </p:nvSpPr>
        <p:spPr>
          <a:xfrm>
            <a:off x="1333500" y="1104900"/>
            <a:ext cx="156210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dirty="0">
                <a:solidFill>
                  <a:srgbClr val="F65B20"/>
                </a:solidFill>
                <a:ea typeface="Pretendard ExtraBold"/>
              </a:rPr>
              <a:t>앞으로 추가될 </a:t>
            </a:r>
            <a:r>
              <a:rPr lang="en-US" altLang="ko-KR" sz="5000" dirty="0">
                <a:solidFill>
                  <a:srgbClr val="F65B20"/>
                </a:solidFill>
                <a:ea typeface="Pretendard ExtraBold"/>
              </a:rPr>
              <a:t>API</a:t>
            </a:r>
            <a:endParaRPr lang="ko-KR" sz="5000" b="0" i="0" u="none" strike="noStrike" dirty="0">
              <a:solidFill>
                <a:srgbClr val="F65B20"/>
              </a:solidFill>
              <a:ea typeface="Pretendard ExtraBold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068D8F1D-8786-1B03-8F4B-1D5D0B56A9B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600" y="1082159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15" name="표 14">
            <a:extLst>
              <a:ext uri="{FF2B5EF4-FFF2-40B4-BE49-F238E27FC236}">
                <a16:creationId xmlns:a16="http://schemas.microsoft.com/office/drawing/2014/main" id="{8B86C262-A2E3-162D-1FAF-D87AB2C4CB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039322"/>
              </p:ext>
            </p:extLst>
          </p:nvPr>
        </p:nvGraphicFramePr>
        <p:xfrm>
          <a:off x="762000" y="2324100"/>
          <a:ext cx="15925800" cy="7391400"/>
        </p:xfrm>
        <a:graphic>
          <a:graphicData uri="http://schemas.openxmlformats.org/drawingml/2006/table">
            <a:tbl>
              <a:tblPr/>
              <a:tblGrid>
                <a:gridCol w="5308600">
                  <a:extLst>
                    <a:ext uri="{9D8B030D-6E8A-4147-A177-3AD203B41FA5}">
                      <a16:colId xmlns:a16="http://schemas.microsoft.com/office/drawing/2014/main" val="2102161353"/>
                    </a:ext>
                  </a:extLst>
                </a:gridCol>
                <a:gridCol w="5308600">
                  <a:extLst>
                    <a:ext uri="{9D8B030D-6E8A-4147-A177-3AD203B41FA5}">
                      <a16:colId xmlns:a16="http://schemas.microsoft.com/office/drawing/2014/main" val="2243951382"/>
                    </a:ext>
                  </a:extLst>
                </a:gridCol>
                <a:gridCol w="5308600">
                  <a:extLst>
                    <a:ext uri="{9D8B030D-6E8A-4147-A177-3AD203B41FA5}">
                      <a16:colId xmlns:a16="http://schemas.microsoft.com/office/drawing/2014/main" val="1720060115"/>
                    </a:ext>
                  </a:extLst>
                </a:gridCol>
              </a:tblGrid>
              <a:tr h="826052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2"/>
                          </a:solidFill>
                        </a:rPr>
                        <a:t>기능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400" dirty="0">
                          <a:solidFill>
                            <a:schemeClr val="bg2"/>
                          </a:solidFill>
                        </a:rPr>
                        <a:t>Method</a:t>
                      </a:r>
                      <a:endParaRPr lang="ko-KR" altLang="en-US" sz="2400" dirty="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400">
                          <a:solidFill>
                            <a:schemeClr val="bg2"/>
                          </a:solidFill>
                        </a:rPr>
                        <a:t>예상 </a:t>
                      </a:r>
                      <a:r>
                        <a:rPr lang="en-US" sz="2400">
                          <a:solidFill>
                            <a:schemeClr val="bg2"/>
                          </a:solidFill>
                        </a:rPr>
                        <a:t>URL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4863531"/>
                  </a:ext>
                </a:extLst>
              </a:tr>
              <a:tr h="1293640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/>
                          </a:solidFill>
                        </a:rPr>
                        <a:t>JWT </a:t>
                      </a:r>
                      <a:r>
                        <a:rPr lang="ko-KR" altLang="en-US" sz="2400" dirty="0">
                          <a:solidFill>
                            <a:schemeClr val="bg2"/>
                          </a:solidFill>
                        </a:rPr>
                        <a:t>로그인 인증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400">
                          <a:solidFill>
                            <a:schemeClr val="bg2"/>
                          </a:solidFill>
                        </a:rPr>
                        <a:t>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400">
                          <a:solidFill>
                            <a:schemeClr val="bg2"/>
                          </a:solidFill>
                        </a:rPr>
                        <a:t>-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2832117"/>
                  </a:ext>
                </a:extLst>
              </a:tr>
              <a:tr h="1251422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2"/>
                          </a:solidFill>
                        </a:rPr>
                        <a:t>내 리뷰 조회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2"/>
                          </a:solidFill>
                        </a:rPr>
                        <a:t>GET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2"/>
                          </a:solidFill>
                        </a:rPr>
                        <a:t>/api/reviews/my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49940534"/>
                  </a:ext>
                </a:extLst>
              </a:tr>
              <a:tr h="1251422">
                <a:tc>
                  <a:txBody>
                    <a:bodyPr/>
                    <a:lstStyle/>
                    <a:p>
                      <a:r>
                        <a:rPr lang="ko-KR" altLang="en-US" sz="2400">
                          <a:solidFill>
                            <a:schemeClr val="bg2"/>
                          </a:solidFill>
                        </a:rPr>
                        <a:t>영화 좋아요 등록</a:t>
                      </a:r>
                      <a:r>
                        <a:rPr lang="en-US" altLang="ko-KR" sz="2400">
                          <a:solidFill>
                            <a:schemeClr val="bg2"/>
                          </a:solidFill>
                        </a:rPr>
                        <a:t>/</a:t>
                      </a:r>
                      <a:r>
                        <a:rPr lang="ko-KR" altLang="en-US" sz="2400">
                          <a:solidFill>
                            <a:schemeClr val="bg2"/>
                          </a:solidFill>
                        </a:rPr>
                        <a:t>해제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/>
                          </a:solidFill>
                        </a:rPr>
                        <a:t>POST/DELETE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>
                          <a:solidFill>
                            <a:schemeClr val="bg2"/>
                          </a:solidFill>
                        </a:rPr>
                        <a:t>/api/likes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92732900"/>
                  </a:ext>
                </a:extLst>
              </a:tr>
              <a:tr h="635264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2"/>
                          </a:solidFill>
                        </a:rPr>
                        <a:t>라이브러리</a:t>
                      </a:r>
                      <a:r>
                        <a:rPr lang="en-US" altLang="ko-KR" sz="2400" dirty="0">
                          <a:solidFill>
                            <a:schemeClr val="bg2"/>
                          </a:solidFill>
                        </a:rPr>
                        <a:t>(</a:t>
                      </a:r>
                      <a:r>
                        <a:rPr lang="ko-KR" altLang="en-US" sz="2400" dirty="0" err="1">
                          <a:solidFill>
                            <a:schemeClr val="bg2"/>
                          </a:solidFill>
                        </a:rPr>
                        <a:t>찜한</a:t>
                      </a:r>
                      <a:r>
                        <a:rPr lang="ko-KR" altLang="en-US" sz="2400" dirty="0">
                          <a:solidFill>
                            <a:schemeClr val="bg2"/>
                          </a:solidFill>
                        </a:rPr>
                        <a:t> 영화</a:t>
                      </a:r>
                      <a:r>
                        <a:rPr lang="en-US" altLang="ko-KR" sz="2400" dirty="0">
                          <a:solidFill>
                            <a:schemeClr val="bg2"/>
                          </a:solidFill>
                        </a:rPr>
                        <a:t>) </a:t>
                      </a:r>
                      <a:r>
                        <a:rPr lang="ko-KR" altLang="en-US" sz="2400" dirty="0">
                          <a:solidFill>
                            <a:schemeClr val="bg2"/>
                          </a:solidFill>
                        </a:rPr>
                        <a:t>등록</a:t>
                      </a:r>
                      <a:r>
                        <a:rPr lang="en-US" altLang="ko-KR" sz="2400" dirty="0">
                          <a:solidFill>
                            <a:schemeClr val="bg2"/>
                          </a:solidFill>
                        </a:rPr>
                        <a:t>/</a:t>
                      </a:r>
                      <a:r>
                        <a:rPr lang="ko-KR" altLang="en-US" sz="2400" dirty="0">
                          <a:solidFill>
                            <a:schemeClr val="bg2"/>
                          </a:solidFill>
                        </a:rPr>
                        <a:t>조회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/>
                          </a:solidFill>
                        </a:rPr>
                        <a:t>POST/GET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/>
                          </a:solidFill>
                        </a:rPr>
                        <a:t>/</a:t>
                      </a:r>
                      <a:r>
                        <a:rPr lang="en-US" sz="2400" dirty="0" err="1">
                          <a:solidFill>
                            <a:schemeClr val="bg2"/>
                          </a:solidFill>
                        </a:rPr>
                        <a:t>api</a:t>
                      </a:r>
                      <a:r>
                        <a:rPr lang="en-US" sz="2400" dirty="0">
                          <a:solidFill>
                            <a:schemeClr val="bg2"/>
                          </a:solidFill>
                        </a:rPr>
                        <a:t>/library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9740378"/>
                  </a:ext>
                </a:extLst>
              </a:tr>
              <a:tr h="744142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2"/>
                          </a:solidFill>
                        </a:rPr>
                        <a:t>리뷰 정렬 기능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400" dirty="0">
                          <a:solidFill>
                            <a:schemeClr val="bg2"/>
                          </a:solidFill>
                        </a:rPr>
                        <a:t>GET</a:t>
                      </a:r>
                      <a:endParaRPr lang="en-US" sz="2400" dirty="0">
                        <a:solidFill>
                          <a:schemeClr val="bg2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/>
                          </a:solidFill>
                        </a:rPr>
                        <a:t>/</a:t>
                      </a:r>
                      <a:r>
                        <a:rPr lang="en-US" sz="2400" dirty="0" err="1">
                          <a:solidFill>
                            <a:schemeClr val="bg2"/>
                          </a:solidFill>
                        </a:rPr>
                        <a:t>api</a:t>
                      </a:r>
                      <a:r>
                        <a:rPr lang="en-US" sz="2400" dirty="0">
                          <a:solidFill>
                            <a:schemeClr val="bg2"/>
                          </a:solidFill>
                        </a:rPr>
                        <a:t>/sort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26282813"/>
                  </a:ext>
                </a:extLst>
              </a:tr>
              <a:tr h="703658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2"/>
                          </a:solidFill>
                        </a:rPr>
                        <a:t>리뷰 수정 기능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/>
                          </a:solidFill>
                        </a:rPr>
                        <a:t>PATCH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en-US" altLang="ko-KR" sz="2400" dirty="0" err="1">
                          <a:solidFill>
                            <a:schemeClr val="bg1"/>
                          </a:solidFill>
                        </a:rPr>
                        <a:t>api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/reviews/:id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6661085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r>
                        <a:rPr lang="ko-KR" altLang="en-US" sz="2400" dirty="0">
                          <a:solidFill>
                            <a:schemeClr val="bg2"/>
                          </a:solidFill>
                        </a:rPr>
                        <a:t>리뷰 삭제 기능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2"/>
                          </a:solidFill>
                        </a:rPr>
                        <a:t>DELETE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/</a:t>
                      </a:r>
                      <a:r>
                        <a:rPr lang="en-US" altLang="ko-KR" sz="2400" dirty="0" err="1">
                          <a:solidFill>
                            <a:schemeClr val="bg1"/>
                          </a:solidFill>
                        </a:rPr>
                        <a:t>api</a:t>
                      </a:r>
                      <a:r>
                        <a:rPr lang="en-US" altLang="ko-KR" sz="2400" dirty="0">
                          <a:solidFill>
                            <a:schemeClr val="bg1"/>
                          </a:solidFill>
                        </a:rPr>
                        <a:t>/reviews/:id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89246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15241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61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4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482600"/>
            <a:ext cx="292100" cy="381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584200"/>
            <a:ext cx="292100" cy="381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500" y="685800"/>
            <a:ext cx="292100" cy="381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700000">
            <a:off x="17462500" y="584200"/>
            <a:ext cx="292100" cy="381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-2700000">
            <a:off x="17462500" y="584200"/>
            <a:ext cx="292100" cy="381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1333500" y="1104900"/>
            <a:ext cx="15621000" cy="8890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5000" b="0" i="0" u="none" strike="noStrike" dirty="0">
                <a:solidFill>
                  <a:srgbClr val="F65B20"/>
                </a:solidFill>
                <a:ea typeface="Pretendard ExtraBold"/>
              </a:rPr>
              <a:t>추가할 점</a:t>
            </a:r>
            <a:endParaRPr lang="ko-KR" sz="5000" b="0" i="0" u="none" strike="noStrike" dirty="0">
              <a:solidFill>
                <a:srgbClr val="F65B20"/>
              </a:solidFill>
              <a:ea typeface="Pretendard ExtraBold"/>
            </a:endParaRP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8416" y="4247740"/>
            <a:ext cx="4140200" cy="901700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1668616" y="4438240"/>
            <a:ext cx="34671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800" dirty="0">
                <a:solidFill>
                  <a:srgbClr val="F65B20"/>
                </a:solidFill>
                <a:ea typeface="Pretendard SemiBold"/>
              </a:rPr>
              <a:t>리뷰 수정</a:t>
            </a:r>
            <a:r>
              <a:rPr lang="en-US" altLang="ko-KR" sz="2800" dirty="0">
                <a:solidFill>
                  <a:srgbClr val="F65B20"/>
                </a:solidFill>
                <a:ea typeface="Pretendard SemiBold"/>
              </a:rPr>
              <a:t>/</a:t>
            </a:r>
            <a:r>
              <a:rPr lang="ko-KR" altLang="en-US" sz="2800" dirty="0">
                <a:solidFill>
                  <a:srgbClr val="F65B20"/>
                </a:solidFill>
                <a:ea typeface="Pretendard SemiBold"/>
              </a:rPr>
              <a:t>삭제</a:t>
            </a:r>
            <a:endParaRPr lang="ko-KR" sz="2800" b="0" i="0" u="none" strike="noStrike" dirty="0">
              <a:solidFill>
                <a:srgbClr val="F65B20"/>
              </a:solidFill>
              <a:ea typeface="Pretendard SemiBold"/>
            </a:endParaRPr>
          </a:p>
        </p:txBody>
      </p:sp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8416" y="5670140"/>
            <a:ext cx="4140200" cy="9017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668616" y="5847940"/>
            <a:ext cx="34671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ko-KR" altLang="en-US" sz="2800" dirty="0">
                <a:solidFill>
                  <a:srgbClr val="F65B20"/>
                </a:solidFill>
                <a:ea typeface="Pretendard SemiBold"/>
              </a:rPr>
              <a:t>리뷰 정렬</a:t>
            </a:r>
            <a:endParaRPr lang="ko-KR" sz="2800" b="0" i="0" u="none" strike="noStrike" dirty="0">
              <a:solidFill>
                <a:srgbClr val="F65B20"/>
              </a:solidFill>
              <a:ea typeface="Pretendard Semi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5880100" y="5845420"/>
            <a:ext cx="115316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99600"/>
              </a:lnSpc>
            </a:pPr>
            <a:r>
              <a:rPr lang="ko-KR" altLang="en-US" sz="2800" dirty="0" err="1">
                <a:solidFill>
                  <a:srgbClr val="FFFFFF"/>
                </a:solidFill>
                <a:ea typeface="Pretendard Regular"/>
              </a:rPr>
              <a:t>별점</a:t>
            </a:r>
            <a:r>
              <a:rPr lang="en-US" altLang="ko-KR" sz="2800" dirty="0">
                <a:solidFill>
                  <a:srgbClr val="FFFFFF"/>
                </a:solidFill>
                <a:ea typeface="Pretendard Regular"/>
              </a:rPr>
              <a:t>, </a:t>
            </a:r>
            <a:r>
              <a:rPr lang="ko-KR" altLang="en-US" sz="2800" dirty="0">
                <a:solidFill>
                  <a:srgbClr val="FFFFFF"/>
                </a:solidFill>
                <a:ea typeface="Pretendard Regular"/>
              </a:rPr>
              <a:t>날짜</a:t>
            </a:r>
            <a:r>
              <a:rPr lang="en-US" altLang="ko-KR" sz="2800" dirty="0">
                <a:solidFill>
                  <a:srgbClr val="FFFFFF"/>
                </a:solidFill>
                <a:ea typeface="Pretendard Regular"/>
              </a:rPr>
              <a:t>, </a:t>
            </a:r>
            <a:r>
              <a:rPr lang="ko-KR" altLang="en-US" sz="2800" dirty="0">
                <a:solidFill>
                  <a:srgbClr val="FFFFFF"/>
                </a:solidFill>
                <a:ea typeface="Pretendard Regular"/>
              </a:rPr>
              <a:t>좋아요 순으로 정렬하는 기능 </a:t>
            </a:r>
            <a:endParaRPr lang="ko-KR" sz="2800" b="0" i="0" u="none" strike="noStrike" dirty="0">
              <a:solidFill>
                <a:srgbClr val="FFFFFF"/>
              </a:solidFill>
              <a:ea typeface="Pretendard Regular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E2E9025-EB64-74A2-6D9D-884E4639DCD9}"/>
              </a:ext>
            </a:extLst>
          </p:cNvPr>
          <p:cNvSpPr txBox="1"/>
          <p:nvPr/>
        </p:nvSpPr>
        <p:spPr>
          <a:xfrm>
            <a:off x="5715000" y="4410320"/>
            <a:ext cx="9264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Pretendard Regular"/>
                <a:cs typeface="+mn-cs"/>
              </a:rPr>
              <a:t>작성한 리뷰를 수정하거나 삭제하는 기능</a:t>
            </a:r>
          </a:p>
        </p:txBody>
      </p:sp>
      <p:pic>
        <p:nvPicPr>
          <p:cNvPr id="25" name="Picture 11">
            <a:extLst>
              <a:ext uri="{FF2B5EF4-FFF2-40B4-BE49-F238E27FC236}">
                <a16:creationId xmlns:a16="http://schemas.microsoft.com/office/drawing/2014/main" id="{B1954519-078B-D345-745A-58A9D515B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919" y="2869790"/>
            <a:ext cx="4140200" cy="901700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83C8C71-557B-2DA0-8928-66F27B1F4BDB}"/>
              </a:ext>
            </a:extLst>
          </p:cNvPr>
          <p:cNvSpPr txBox="1"/>
          <p:nvPr/>
        </p:nvSpPr>
        <p:spPr>
          <a:xfrm>
            <a:off x="5715000" y="3111478"/>
            <a:ext cx="9264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96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Pretendard Regular"/>
                <a:cs typeface="+mn-cs"/>
              </a:rPr>
              <a:t>리뷰에 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Pretendard Regular"/>
                <a:cs typeface="+mn-cs"/>
              </a:rPr>
              <a:t>“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Pretendard Regular"/>
                <a:cs typeface="+mn-cs"/>
              </a:rPr>
              <a:t>좋아요</a:t>
            </a: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Pretendard Regular"/>
                <a:cs typeface="+mn-cs"/>
              </a:rPr>
              <a:t>“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Pretendard Regular"/>
                <a:cs typeface="+mn-cs"/>
              </a:rPr>
              <a:t>버튼 도입하여 공감할 수 있는 기능 </a:t>
            </a:r>
          </a:p>
        </p:txBody>
      </p:sp>
      <p:sp>
        <p:nvSpPr>
          <p:cNvPr id="28" name="TextBox 12">
            <a:extLst>
              <a:ext uri="{FF2B5EF4-FFF2-40B4-BE49-F238E27FC236}">
                <a16:creationId xmlns:a16="http://schemas.microsoft.com/office/drawing/2014/main" id="{A4B0C504-6656-C7FE-4B24-6932A6C0EB11}"/>
              </a:ext>
            </a:extLst>
          </p:cNvPr>
          <p:cNvSpPr txBox="1"/>
          <p:nvPr/>
        </p:nvSpPr>
        <p:spPr>
          <a:xfrm>
            <a:off x="1574546" y="3111478"/>
            <a:ext cx="3467100" cy="495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99600"/>
              </a:lnSpc>
            </a:pPr>
            <a:r>
              <a:rPr lang="en-US" altLang="ko-KR" sz="2800" dirty="0">
                <a:solidFill>
                  <a:srgbClr val="F65B20"/>
                </a:solidFill>
                <a:ea typeface="Pretendard SemiBold"/>
              </a:rPr>
              <a:t>“</a:t>
            </a:r>
            <a:r>
              <a:rPr lang="ko-KR" altLang="en-US" sz="2800" dirty="0">
                <a:solidFill>
                  <a:srgbClr val="F65B20"/>
                </a:solidFill>
                <a:ea typeface="Pretendard SemiBold"/>
              </a:rPr>
              <a:t>좋아요</a:t>
            </a:r>
            <a:r>
              <a:rPr lang="en-US" altLang="ko-KR" sz="2800" dirty="0">
                <a:solidFill>
                  <a:srgbClr val="F65B20"/>
                </a:solidFill>
                <a:ea typeface="Pretendard SemiBold"/>
              </a:rPr>
              <a:t>”</a:t>
            </a:r>
            <a:endParaRPr lang="ko-KR" sz="2800" b="0" i="0" u="none" strike="noStrike" dirty="0">
              <a:solidFill>
                <a:srgbClr val="F65B20"/>
              </a:solidFill>
              <a:ea typeface="Pretendard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1452</TotalTime>
  <Words>284</Words>
  <Application>Microsoft Office PowerPoint</Application>
  <PresentationFormat>사용자 지정</PresentationFormat>
  <Paragraphs>81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Pretendard ExtraBold</vt:lpstr>
      <vt:lpstr>Calibri</vt:lpstr>
      <vt:lpstr>Pretendard Medium</vt:lpstr>
      <vt:lpstr>Pretendard SemiBold</vt:lpstr>
      <vt:lpstr>Pretendard Bold</vt:lpstr>
      <vt:lpstr>Pretendard Regular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이승헌</dc:creator>
  <cp:lastModifiedBy>김하진</cp:lastModifiedBy>
  <cp:revision>11</cp:revision>
  <dcterms:created xsi:type="dcterms:W3CDTF">2006-08-16T00:00:00Z</dcterms:created>
  <dcterms:modified xsi:type="dcterms:W3CDTF">2025-05-18T06:12:54Z</dcterms:modified>
</cp:coreProperties>
</file>

<file path=docProps/thumbnail.jpeg>
</file>